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2021/12/7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To find out the number of Jiuling, we first applied the EM method to perform clustering analysis. EM clustering  is a model based on statistical distributions. We assumed that Tayes falling from a certain Jiuling follow a 2-D Gaussian distribution, and thus the dataset can be used to construct a Gaussian mixture model. Our goal is to esimate the number of clusters, find out the approximate position of each Jiuling, and look for possible improvements based on the result.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We applied the mclust package in R to perform EM clustering. The function inside selects the optimal model which maximizes the sum of BIC. As we can see from the left figure, BIC values gradually converge when number of components is larger than 13. And the right figure shows us the results: there're about 13 to 15 Jiuling.</a:t>
            </a:r>
          </a:p>
          <a:p>
            <a:endParaRPr lang="zh-CN"/>
          </a:p>
          <a:p>
            <a:r>
              <a:rPr lang="zh-CN"/>
              <a:t>(In the formula, k stands for the number of parameters of the model,  n stands for the sample size, and L stands for the likelihood)</a:t>
            </a:r>
          </a:p>
          <a:p>
            <a:r>
              <a:rPr lang="zh-CN"/>
              <a:t>("EII".... are model names for multivariate data (spherical and diagonal models))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However, there do exist some problems in the clustering result. As we can see, in the circled part, though there's a huge gap between the two point clusters, they were classified as Tayes from the same Jiuling. While for the two boxed parts, there doesn't exist a gap, but the points were classified into two clusters. This may result from the density distribution of the data points. For the upper point cluster, only few data were collected, and as a result, they shared a low weight when performing clustering. Moreover, the data points with term "Close" larger than 0 cannot represent the exact distribution of Tayes. Though it won't pose a great impact on the clustering result, it can lead to great deviations in the source of each cluster, that is, the position of each Jiuling. Therefore, improvements are needed in order to provide a more accurate result.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Then what if Jiuling can move? We must rethink about the utility of the existing data. For points with term "Close" &gt; 0, as we can see from the plot, many trip records of Potter, Weasley and Granger overlapped, and gaps often exist between different clusters. Then two key questions about Tayes are raised: Do tayes exist permanently? On what basis do Tayes fall from Jiuling? For example, if tayes exist permanently, fall from Jiuling continuously and frequently, then we can determine the moving range of each Jiuling. If tayes exist permanently and fall from Jiuling periodically, then it may also be reasonable to assume that there's only one Jiuling! Different assumptions can lead to very different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On the other hand, in terms of dataset, if Jiuling can move, the existing data is far not enough. One most important thing is to record the starting time of each trip, since the position of each Jiuling may vary over time. Moreover, we need more people travelling at the same time. Simultaneous record of data &amp; observations at different positions can be extremely helpful. Besides, more groups of data covering the whole forest are needed. Because one Jiuling can move towards anywhere inside the forest, estimating from local to whole lacks accuracy and becomes less convincing.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三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4446104"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a:spLocks noGrp="1"/>
          </p:cNvSpPr>
          <p:nvPr>
            <p:ph idx="10"/>
          </p:nvPr>
        </p:nvSpPr>
        <p:spPr>
          <a:xfrm>
            <a:off x="8054009"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两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4" name="内容占位符 3"/>
          <p:cNvSpPr>
            <a:spLocks noGrp="1"/>
          </p:cNvSpPr>
          <p:nvPr>
            <p:ph idx="10"/>
          </p:nvPr>
        </p:nvSpPr>
        <p:spPr>
          <a:xfrm>
            <a:off x="838200" y="1690688"/>
            <a:ext cx="10515600" cy="217281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a:spLocks noGrp="1"/>
          </p:cNvSpPr>
          <p:nvPr>
            <p:ph idx="11"/>
          </p:nvPr>
        </p:nvSpPr>
        <p:spPr>
          <a:xfrm>
            <a:off x="838200" y="3863500"/>
            <a:ext cx="10515600" cy="2241232"/>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多张图片">
    <p:spTree>
      <p:nvGrpSpPr>
        <p:cNvPr id="1" name=""/>
        <p:cNvGrpSpPr/>
        <p:nvPr/>
      </p:nvGrpSpPr>
      <p:grpSpPr>
        <a:xfrm>
          <a:off x="0" y="0"/>
          <a:ext cx="0" cy="0"/>
          <a:chOff x="0" y="0"/>
          <a:chExt cx="0" cy="0"/>
        </a:xfrm>
      </p:grpSpPr>
      <p:sp>
        <p:nvSpPr>
          <p:cNvPr id="3" name="标题 1"/>
          <p:cNvSpPr>
            <a:spLocks noGrp="1"/>
          </p:cNvSpPr>
          <p:nvPr>
            <p:ph type="title"/>
          </p:nvPr>
        </p:nvSpPr>
        <p:spPr>
          <a:xfrm>
            <a:off x="838200" y="365125"/>
            <a:ext cx="10515600" cy="1325563"/>
          </a:xfrm>
        </p:spPr>
        <p:txBody>
          <a:bodyPr/>
          <a:lstStyle/>
          <a:p>
            <a:r>
              <a:rPr lang="zh-CN"/>
              <a:t>单击此处编辑母版标题样式</a:t>
            </a:r>
          </a:p>
        </p:txBody>
      </p:sp>
      <p:sp>
        <p:nvSpPr>
          <p:cNvPr id="7" name="图片占位符 6"/>
          <p:cNvSpPr>
            <a:spLocks noGrp="1"/>
          </p:cNvSpPr>
          <p:nvPr>
            <p:ph type="pic" idx="10"/>
          </p:nvPr>
        </p:nvSpPr>
        <p:spPr>
          <a:xfrm>
            <a:off x="838200" y="1690689"/>
            <a:ext cx="5257800" cy="2338886"/>
          </a:xfrm>
        </p:spPr>
        <p:txBody>
          <a:bodyPr/>
          <a:lstStyle/>
          <a:p>
            <a:endParaRPr lang="zh-CN"/>
          </a:p>
        </p:txBody>
      </p:sp>
      <p:sp>
        <p:nvSpPr>
          <p:cNvPr id="8" name="图片占位符 6"/>
          <p:cNvSpPr>
            <a:spLocks noGrp="1"/>
          </p:cNvSpPr>
          <p:nvPr>
            <p:ph type="pic" idx="11"/>
          </p:nvPr>
        </p:nvSpPr>
        <p:spPr>
          <a:xfrm>
            <a:off x="6096001" y="1690689"/>
            <a:ext cx="5257802" cy="2338886"/>
          </a:xfrm>
        </p:spPr>
        <p:txBody>
          <a:bodyPr/>
          <a:lstStyle/>
          <a:p>
            <a:endParaRPr lang="zh-CN"/>
          </a:p>
        </p:txBody>
      </p:sp>
      <p:sp>
        <p:nvSpPr>
          <p:cNvPr id="9" name="图片占位符 6"/>
          <p:cNvSpPr>
            <a:spLocks noGrp="1"/>
          </p:cNvSpPr>
          <p:nvPr>
            <p:ph type="pic" idx="12"/>
          </p:nvPr>
        </p:nvSpPr>
        <p:spPr>
          <a:xfrm>
            <a:off x="838200" y="4029575"/>
            <a:ext cx="5257800" cy="2338886"/>
          </a:xfrm>
        </p:spPr>
        <p:txBody>
          <a:bodyPr/>
          <a:lstStyle/>
          <a:p>
            <a:endParaRPr lang="zh-CN"/>
          </a:p>
        </p:txBody>
      </p:sp>
      <p:sp>
        <p:nvSpPr>
          <p:cNvPr id="10" name="图片占位符 6"/>
          <p:cNvSpPr>
            <a:spLocks noGrp="1"/>
          </p:cNvSpPr>
          <p:nvPr>
            <p:ph type="pic" idx="13"/>
          </p:nvPr>
        </p:nvSpPr>
        <p:spPr>
          <a:xfrm>
            <a:off x="6096001" y="4029575"/>
            <a:ext cx="5257802" cy="2338886"/>
          </a:xfrm>
        </p:spPr>
        <p:txBody>
          <a:bodyPr/>
          <a:lstStyle/>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471199"/>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p:nvPr>
        </p:nvSpPr>
        <p:spPr>
          <a:xfrm>
            <a:off x="831850" y="4350924"/>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对比内容">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723106"/>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723106"/>
            <a:ext cx="6172200" cy="5411787"/>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323306"/>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727075"/>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表格与标题">
    <p:spTree>
      <p:nvGrpSpPr>
        <p:cNvPr id="1" name=""/>
        <p:cNvGrpSpPr/>
        <p:nvPr/>
      </p:nvGrpSpPr>
      <p:grpSpPr>
        <a:xfrm>
          <a:off x="0" y="0"/>
          <a:ext cx="0" cy="0"/>
          <a:chOff x="0" y="0"/>
          <a:chExt cx="0" cy="0"/>
        </a:xfrm>
      </p:grpSpPr>
      <p:sp>
        <p:nvSpPr>
          <p:cNvPr id="3" name="标题 1"/>
          <p:cNvSpPr>
            <a:spLocks noGrp="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5" name="文本占位符 3"/>
          <p:cNvSpPr>
            <a:spLocks noGrp="1"/>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7" name="表格占位符 6"/>
          <p:cNvSpPr>
            <a:spLocks noGrp="1"/>
          </p:cNvSpPr>
          <p:nvPr>
            <p:ph type="tbl" idx="10"/>
          </p:nvPr>
        </p:nvSpPr>
        <p:spPr>
          <a:xfrm>
            <a:off x="5172891" y="719137"/>
            <a:ext cx="6179322" cy="5419726"/>
          </a:xfrm>
        </p:spPr>
        <p:txBody>
          <a:bodyPr/>
          <a:lstStyle/>
          <a:p>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64" y="732203"/>
            <a:ext cx="9144000" cy="2387600"/>
          </a:xfrm>
        </p:spPr>
        <p:txBody>
          <a:bodyPr anchor="b">
            <a:normAutofit/>
          </a:bodyPr>
          <a:lstStyle/>
          <a:p>
            <a:r>
              <a:t>VE414 Project</a:t>
            </a:r>
          </a:p>
        </p:txBody>
      </p:sp>
      <p:sp>
        <p:nvSpPr>
          <p:cNvPr id="3" name="副标题 2"/>
          <p:cNvSpPr>
            <a:spLocks noGrp="1"/>
          </p:cNvSpPr>
          <p:nvPr>
            <p:ph type="subTitle" idx="1"/>
          </p:nvPr>
        </p:nvSpPr>
        <p:spPr>
          <a:xfrm>
            <a:off x="1524000" y="3949908"/>
            <a:ext cx="9144000" cy="1655762"/>
          </a:xfrm>
        </p:spPr>
        <p:txBody>
          <a:bodyPr>
            <a:normAutofit fontScale="90000"/>
          </a:bodyPr>
          <a:lstStyle/>
          <a:p>
            <a:r>
              <a:t>Shengyuan Xu 518370910200</a:t>
            </a:r>
          </a:p>
          <a:p>
            <a:r>
              <a:t>Fan Chen 518021910739</a:t>
            </a:r>
          </a:p>
          <a:p>
            <a:r>
              <a:t>Qiansiqi Hu 519370910097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64" y="1468438"/>
            <a:ext cx="10515600" cy="4351338"/>
          </a:xfrm>
        </p:spPr>
        <p:txBody>
          <a:bodyPr>
            <a:normAutofit/>
          </a:bodyPr>
          <a:lstStyle/>
          <a:p>
            <a:r>
              <a:t>Key Problem: Estimate the number and location of T</a:t>
            </a:r>
            <a:r>
              <a:rPr sz="2829">
                <a:solidFill>
                  <a:srgbClr val="000000"/>
                </a:solidFill>
                <a:latin typeface="微软雅黑"/>
                <a:ea typeface="微软雅黑"/>
              </a:rPr>
              <a:t>ayes</a:t>
            </a:r>
          </a:p>
        </p:txBody>
      </p:sp>
      <p:sp>
        <p:nvSpPr>
          <p:cNvPr id="4" name="文本框 3"/>
          <p:cNvSpPr txBox="1"/>
          <p:nvPr/>
        </p:nvSpPr>
        <p:spPr>
          <a:xfrm>
            <a:off x="838264" y="5375276"/>
            <a:ext cx="5956300" cy="558800"/>
          </a:xfrm>
          <a:prstGeom prst="rect">
            <a:avLst/>
          </a:prstGeom>
          <a:ln w="12700">
            <a:prstDash val="solid"/>
          </a:ln>
        </p:spPr>
        <p:txBody>
          <a:bodyPr>
            <a:spAutoFit/>
          </a:bodyPr>
          <a:lstStyle/>
          <a:p>
            <a:r>
              <a:rPr sz="2400"/>
              <a:t>Maybe we can act as minesweepers</a:t>
            </a:r>
          </a:p>
        </p:txBody>
      </p:sp>
      <p:sp>
        <p:nvSpPr>
          <p:cNvPr id="5"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rPr sz="4400">
                <a:solidFill>
                  <a:srgbClr val="000000"/>
                </a:solidFill>
                <a:latin typeface="微软雅黑"/>
                <a:ea typeface="微软雅黑"/>
              </a:rPr>
              <a:t>Tayes</a:t>
            </a:r>
            <a:r>
              <a:t> Distribution Estimation</a:t>
            </a:r>
          </a:p>
        </p:txBody>
      </p:sp>
      <p:pic>
        <p:nvPicPr>
          <p:cNvPr id="6" name="图片 5"/>
          <p:cNvPicPr/>
          <p:nvPr/>
        </p:nvPicPr>
        <p:blipFill>
          <a:blip r:embed="rId2"/>
          <a:stretch/>
        </p:blipFill>
        <p:spPr>
          <a:xfrm>
            <a:off x="377932" y="2454764"/>
            <a:ext cx="5204152" cy="2837472"/>
          </a:xfrm>
          <a:prstGeom prst="rect">
            <a:avLst/>
          </a:prstGeom>
        </p:spPr>
      </p:pic>
      <p:pic>
        <p:nvPicPr>
          <p:cNvPr id="7" name="图片 6"/>
          <p:cNvPicPr/>
          <p:nvPr/>
        </p:nvPicPr>
        <p:blipFill>
          <a:blip r:embed="rId3"/>
          <a:stretch/>
        </p:blipFill>
        <p:spPr>
          <a:xfrm>
            <a:off x="6635750" y="2454764"/>
            <a:ext cx="5204152" cy="2837472"/>
          </a:xfrm>
          <a:prstGeom prst="rect">
            <a:avLst/>
          </a:prstGeom>
        </p:spPr>
      </p:pic>
      <p:sp>
        <p:nvSpPr>
          <p:cNvPr id="8" name="箭头: 右 7"/>
          <p:cNvSpPr/>
          <p:nvPr/>
        </p:nvSpPr>
        <p:spPr>
          <a:xfrm>
            <a:off x="5762688" y="3694906"/>
            <a:ext cx="666750" cy="357188"/>
          </a:xfrm>
          <a:prstGeom prst="rightArrow">
            <a:avLst/>
          </a:prstGeom>
          <a:solidFill>
            <a:srgbClr val="0188FB"/>
          </a:solidFill>
          <a:ln w="12700">
            <a:solidFill>
              <a:srgbClr val="5C5C5C"/>
            </a:solidFill>
            <a:prstDash val="solid"/>
          </a:ln>
        </p:spPr>
        <p:txBody>
          <a:bodyPr anchor="ctr"/>
          <a:lstStyle/>
          <a:p>
            <a:pPr algn="ct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rcRect r="16808"/>
          <a:stretch/>
        </p:blipFill>
        <p:spPr>
          <a:xfrm>
            <a:off x="168189" y="1961356"/>
            <a:ext cx="2718234" cy="1895739"/>
          </a:xfrm>
          <a:prstGeom prst="rect">
            <a:avLst/>
          </a:prstGeom>
        </p:spPr>
      </p:pic>
      <p:pic>
        <p:nvPicPr>
          <p:cNvPr id="4" name="图片 3"/>
          <p:cNvPicPr/>
          <p:nvPr/>
        </p:nvPicPr>
        <p:blipFill>
          <a:blip r:embed="rId3"/>
          <a:stretch/>
        </p:blipFill>
        <p:spPr>
          <a:xfrm>
            <a:off x="4973676" y="1961356"/>
            <a:ext cx="2096482" cy="1895739"/>
          </a:xfrm>
          <a:prstGeom prst="rect">
            <a:avLst/>
          </a:prstGeom>
        </p:spPr>
      </p:pic>
      <p:cxnSp>
        <p:nvCxnSpPr>
          <p:cNvPr id="5" name="直接箭头连接符 4"/>
          <p:cNvCxnSpPr/>
          <p:nvPr/>
        </p:nvCxnSpPr>
        <p:spPr>
          <a:xfrm>
            <a:off x="2991017" y="2909226"/>
            <a:ext cx="1837442" cy="8467"/>
          </a:xfrm>
          <a:prstGeom prst="straightConnector1">
            <a:avLst/>
          </a:prstGeom>
          <a:noFill/>
          <a:ln w="25400">
            <a:solidFill>
              <a:srgbClr val="0188FB"/>
            </a:solidFill>
            <a:prstDash val="solid"/>
            <a:headEnd/>
            <a:tailEnd type="triangle"/>
          </a:ln>
        </p:spPr>
      </p:cxnSp>
      <p:sp>
        <p:nvSpPr>
          <p:cNvPr id="6" name="文本框 5"/>
          <p:cNvSpPr txBox="1"/>
          <p:nvPr/>
        </p:nvSpPr>
        <p:spPr>
          <a:xfrm>
            <a:off x="3499017" y="2528226"/>
            <a:ext cx="1778000" cy="444500"/>
          </a:xfrm>
          <a:prstGeom prst="rect">
            <a:avLst/>
          </a:prstGeom>
          <a:ln w="12700">
            <a:prstDash val="solid"/>
          </a:ln>
        </p:spPr>
        <p:txBody>
          <a:bodyPr>
            <a:spAutoFit/>
          </a:bodyPr>
          <a:lstStyle/>
          <a:p>
            <a:r>
              <a:t>grid</a:t>
            </a:r>
          </a:p>
        </p:txBody>
      </p:sp>
      <p:sp>
        <p:nvSpPr>
          <p:cNvPr id="7" name="文本框 6"/>
          <p:cNvSpPr txBox="1"/>
          <p:nvPr/>
        </p:nvSpPr>
        <p:spPr>
          <a:xfrm>
            <a:off x="3295817" y="2857500"/>
            <a:ext cx="1778000" cy="444500"/>
          </a:xfrm>
          <a:prstGeom prst="rect">
            <a:avLst/>
          </a:prstGeom>
          <a:ln w="12700">
            <a:prstDash val="solid"/>
          </a:ln>
        </p:spPr>
        <p:txBody>
          <a:bodyPr>
            <a:spAutoFit/>
          </a:bodyPr>
          <a:lstStyle/>
          <a:p>
            <a:r>
              <a:t>aggregate</a:t>
            </a:r>
          </a:p>
        </p:txBody>
      </p:sp>
      <p:pic>
        <p:nvPicPr>
          <p:cNvPr id="8" name="图片 7"/>
          <p:cNvPicPr/>
          <p:nvPr/>
        </p:nvPicPr>
        <p:blipFill>
          <a:blip r:embed="rId4"/>
          <a:stretch/>
        </p:blipFill>
        <p:spPr>
          <a:xfrm>
            <a:off x="2046359" y="4370414"/>
            <a:ext cx="2771174" cy="2002868"/>
          </a:xfrm>
          <a:prstGeom prst="rect">
            <a:avLst/>
          </a:prstGeom>
        </p:spPr>
      </p:pic>
      <p:sp>
        <p:nvSpPr>
          <p:cNvPr id="9" name="椭圆 8"/>
          <p:cNvSpPr/>
          <p:nvPr/>
        </p:nvSpPr>
        <p:spPr>
          <a:xfrm>
            <a:off x="5186662" y="3442256"/>
            <a:ext cx="321733" cy="321733"/>
          </a:xfrm>
          <a:prstGeom prst="ellipse">
            <a:avLst/>
          </a:prstGeom>
          <a:noFill/>
          <a:ln w="28575">
            <a:solidFill>
              <a:srgbClr val="FF0000"/>
            </a:solidFill>
            <a:prstDash val="solid"/>
          </a:ln>
        </p:spPr>
        <p:txBody>
          <a:bodyPr anchor="ctr"/>
          <a:lstStyle/>
          <a:p>
            <a:pPr algn="ctr"/>
            <a:endParaRPr/>
          </a:p>
        </p:txBody>
      </p:sp>
      <p:cxnSp>
        <p:nvCxnSpPr>
          <p:cNvPr id="10" name="直接箭头连接符 9"/>
          <p:cNvCxnSpPr/>
          <p:nvPr/>
        </p:nvCxnSpPr>
        <p:spPr>
          <a:xfrm flipV="1">
            <a:off x="3516613" y="3596772"/>
            <a:ext cx="1651000" cy="745067"/>
          </a:xfrm>
          <a:prstGeom prst="straightConnector1">
            <a:avLst/>
          </a:prstGeom>
          <a:noFill/>
          <a:ln w="25400">
            <a:solidFill>
              <a:srgbClr val="FF0000"/>
            </a:solidFill>
            <a:prstDash val="solid"/>
            <a:headEnd/>
            <a:tailEnd/>
          </a:ln>
        </p:spPr>
      </p:cxnSp>
      <p:cxnSp>
        <p:nvCxnSpPr>
          <p:cNvPr id="11" name="直接箭头连接符 10"/>
          <p:cNvCxnSpPr/>
          <p:nvPr/>
        </p:nvCxnSpPr>
        <p:spPr>
          <a:xfrm flipV="1">
            <a:off x="4845880" y="3774572"/>
            <a:ext cx="465667" cy="1625600"/>
          </a:xfrm>
          <a:prstGeom prst="straightConnector1">
            <a:avLst/>
          </a:prstGeom>
          <a:noFill/>
          <a:ln w="25400">
            <a:solidFill>
              <a:srgbClr val="FF0000"/>
            </a:solidFill>
            <a:prstDash val="solid"/>
            <a:headEnd/>
            <a:tailEnd/>
          </a:ln>
        </p:spPr>
      </p:cxnSp>
      <p:cxnSp>
        <p:nvCxnSpPr>
          <p:cNvPr id="12" name="直接箭头连接符 11"/>
          <p:cNvCxnSpPr/>
          <p:nvPr/>
        </p:nvCxnSpPr>
        <p:spPr>
          <a:xfrm>
            <a:off x="7245866" y="2911805"/>
            <a:ext cx="1837442" cy="8467"/>
          </a:xfrm>
          <a:prstGeom prst="straightConnector1">
            <a:avLst/>
          </a:prstGeom>
          <a:noFill/>
          <a:ln w="25400">
            <a:solidFill>
              <a:srgbClr val="0188FB"/>
            </a:solidFill>
            <a:prstDash val="solid"/>
            <a:headEnd/>
            <a:tailEnd type="triangle"/>
          </a:ln>
        </p:spPr>
      </p:cxnSp>
      <p:sp>
        <p:nvSpPr>
          <p:cNvPr id="13" name="文本框 12"/>
          <p:cNvSpPr txBox="1"/>
          <p:nvPr/>
        </p:nvSpPr>
        <p:spPr>
          <a:xfrm>
            <a:off x="7245866" y="2528226"/>
            <a:ext cx="1778000" cy="444500"/>
          </a:xfrm>
          <a:prstGeom prst="rect">
            <a:avLst/>
          </a:prstGeom>
          <a:ln w="12700">
            <a:prstDash val="solid"/>
          </a:ln>
        </p:spPr>
        <p:txBody>
          <a:bodyPr>
            <a:spAutoFit/>
          </a:bodyPr>
          <a:lstStyle/>
          <a:p>
            <a:r>
              <a:t>Mine Algorithm</a:t>
            </a:r>
          </a:p>
        </p:txBody>
      </p:sp>
      <p:pic>
        <p:nvPicPr>
          <p:cNvPr id="14" name="图片 13"/>
          <p:cNvPicPr/>
          <p:nvPr/>
        </p:nvPicPr>
        <p:blipFill>
          <a:blip r:embed="rId5"/>
          <a:stretch/>
        </p:blipFill>
        <p:spPr>
          <a:xfrm>
            <a:off x="9300142" y="1961356"/>
            <a:ext cx="2096482" cy="1895739"/>
          </a:xfrm>
          <a:prstGeom prst="rect">
            <a:avLst/>
          </a:prstGeom>
        </p:spPr>
      </p:pic>
      <p:sp>
        <p:nvSpPr>
          <p:cNvPr id="15" name="椭圆 14"/>
          <p:cNvSpPr/>
          <p:nvPr/>
        </p:nvSpPr>
        <p:spPr>
          <a:xfrm>
            <a:off x="9494596" y="3442256"/>
            <a:ext cx="321733" cy="321733"/>
          </a:xfrm>
          <a:prstGeom prst="ellipse">
            <a:avLst/>
          </a:prstGeom>
          <a:noFill/>
          <a:ln w="28575">
            <a:solidFill>
              <a:srgbClr val="FF0000"/>
            </a:solidFill>
            <a:prstDash val="solid"/>
          </a:ln>
        </p:spPr>
        <p:txBody>
          <a:bodyPr anchor="ctr"/>
          <a:lstStyle/>
          <a:p>
            <a:pPr algn="ctr"/>
            <a:endParaRPr/>
          </a:p>
        </p:txBody>
      </p:sp>
      <p:cxnSp>
        <p:nvCxnSpPr>
          <p:cNvPr id="16" name="直接箭头连接符 15"/>
          <p:cNvCxnSpPr/>
          <p:nvPr/>
        </p:nvCxnSpPr>
        <p:spPr>
          <a:xfrm flipV="1">
            <a:off x="7824546" y="3596772"/>
            <a:ext cx="1651000" cy="745067"/>
          </a:xfrm>
          <a:prstGeom prst="straightConnector1">
            <a:avLst/>
          </a:prstGeom>
          <a:noFill/>
          <a:ln w="25400">
            <a:solidFill>
              <a:srgbClr val="FF0000"/>
            </a:solidFill>
            <a:prstDash val="solid"/>
            <a:headEnd/>
            <a:tailEnd/>
          </a:ln>
        </p:spPr>
      </p:cxnSp>
      <p:cxnSp>
        <p:nvCxnSpPr>
          <p:cNvPr id="17" name="直接箭头连接符 16"/>
          <p:cNvCxnSpPr/>
          <p:nvPr/>
        </p:nvCxnSpPr>
        <p:spPr>
          <a:xfrm flipV="1">
            <a:off x="9153813" y="3774572"/>
            <a:ext cx="465667" cy="1625600"/>
          </a:xfrm>
          <a:prstGeom prst="straightConnector1">
            <a:avLst/>
          </a:prstGeom>
          <a:noFill/>
          <a:ln w="25400">
            <a:solidFill>
              <a:srgbClr val="FF0000"/>
            </a:solidFill>
            <a:prstDash val="solid"/>
            <a:headEnd/>
            <a:tailEnd/>
          </a:ln>
        </p:spPr>
      </p:cxnSp>
      <p:pic>
        <p:nvPicPr>
          <p:cNvPr id="18" name="图片 17"/>
          <p:cNvPicPr/>
          <p:nvPr/>
        </p:nvPicPr>
        <p:blipFill>
          <a:blip r:embed="rId6"/>
          <a:srcRect l="12006" t="12016" r="-632" b="10853"/>
          <a:stretch/>
        </p:blipFill>
        <p:spPr>
          <a:xfrm>
            <a:off x="6354292" y="4370414"/>
            <a:ext cx="2799521" cy="2002868"/>
          </a:xfrm>
          <a:prstGeom prst="rect">
            <a:avLst/>
          </a:prstGeom>
        </p:spPr>
      </p:pic>
      <p:sp>
        <p:nvSpPr>
          <p:cNvPr id="19"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rPr sz="4400">
                <a:solidFill>
                  <a:srgbClr val="000000"/>
                </a:solidFill>
                <a:latin typeface="微软雅黑"/>
                <a:ea typeface="微软雅黑"/>
              </a:rPr>
              <a:t>Tayes</a:t>
            </a:r>
            <a:r>
              <a:t> Distribution Estimation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p:blipFill>
        <p:spPr>
          <a:xfrm>
            <a:off x="3269212" y="1117642"/>
            <a:ext cx="5040622" cy="3939362"/>
          </a:xfrm>
          <a:prstGeom prst="rect">
            <a:avLst/>
          </a:prstGeom>
        </p:spPr>
      </p:pic>
      <p:sp>
        <p:nvSpPr>
          <p:cNvPr id="4"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Mine Algorithm</a:t>
            </a:r>
          </a:p>
        </p:txBody>
      </p:sp>
      <p:pic>
        <p:nvPicPr>
          <p:cNvPr id="5" name="图片 4"/>
          <p:cNvPicPr/>
          <p:nvPr/>
        </p:nvPicPr>
        <p:blipFill>
          <a:blip r:embed="rId3"/>
          <a:stretch/>
        </p:blipFill>
        <p:spPr>
          <a:xfrm>
            <a:off x="3335876" y="5057004"/>
            <a:ext cx="5102888" cy="12140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p:blipFill>
        <p:spPr>
          <a:xfrm>
            <a:off x="1838000" y="1413056"/>
            <a:ext cx="8515999" cy="5176532"/>
          </a:xfrm>
          <a:prstGeom prst="rect">
            <a:avLst/>
          </a:prstGeom>
        </p:spPr>
      </p:pic>
      <p:sp>
        <p:nvSpPr>
          <p:cNvPr id="4"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rPr sz="4400">
                <a:solidFill>
                  <a:srgbClr val="000000"/>
                </a:solidFill>
                <a:latin typeface="微软雅黑"/>
                <a:ea typeface="微软雅黑"/>
              </a:rPr>
              <a:t>Tayes</a:t>
            </a:r>
            <a:r>
              <a:t> Distribution Estimation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p:blipFill>
        <p:spPr>
          <a:xfrm>
            <a:off x="5833374" y="1927385"/>
            <a:ext cx="6249302" cy="3799712"/>
          </a:xfrm>
          <a:prstGeom prst="rect">
            <a:avLst/>
          </a:prstGeom>
        </p:spPr>
      </p:pic>
      <p:pic>
        <p:nvPicPr>
          <p:cNvPr id="5" name="图片 4"/>
          <p:cNvPicPr/>
          <p:nvPr/>
        </p:nvPicPr>
        <p:blipFill>
          <a:blip r:embed="rId3"/>
          <a:stretch/>
        </p:blipFill>
        <p:spPr>
          <a:xfrm>
            <a:off x="140052" y="1981363"/>
            <a:ext cx="6238450" cy="3830727"/>
          </a:xfrm>
          <a:prstGeom prst="rect">
            <a:avLst/>
          </a:prstGeom>
        </p:spPr>
      </p:pic>
      <p:sp>
        <p:nvSpPr>
          <p:cNvPr id="6"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Result Comparison</a:t>
            </a:r>
          </a:p>
        </p:txBody>
      </p:sp>
      <p:sp>
        <p:nvSpPr>
          <p:cNvPr id="3" name="内容占位符 2"/>
          <p:cNvSpPr>
            <a:spLocks noGrp="1"/>
          </p:cNvSpPr>
          <p:nvPr>
            <p:ph idx="1"/>
          </p:nvPr>
        </p:nvSpPr>
        <p:spPr>
          <a:xfrm>
            <a:off x="1120702" y="1547381"/>
            <a:ext cx="10515600" cy="4351338"/>
          </a:xfrm>
        </p:spPr>
        <p:txBody>
          <a:bodyPr>
            <a:normAutofit/>
          </a:bodyPr>
          <a:lstStyle/>
          <a:p>
            <a:pPr marL="0" indent="0">
              <a:buNone/>
            </a:pPr>
            <a:r>
              <a:t>Previous                                                          Updated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p:nvPr/>
        </p:nvSpPr>
        <p:spPr>
          <a:xfrm>
            <a:off x="377932" y="58279"/>
            <a:ext cx="10515600" cy="1325563"/>
          </a:xfrm>
          <a:prstGeom prst="rect">
            <a:avLst/>
          </a:prstGeom>
        </p:spPr>
        <p:txBody>
          <a:bodyPr vert="horz" lIns="91440" tIns="45720" rIns="91440" bIns="45720" anchor="ctr">
            <a:normAutofit/>
          </a:bodyPr>
          <a:lstStyle>
            <a:lvl1pPr marL="0" lvl="0" algn="l" defTabSz="914400">
              <a:lnSpc>
                <a:spcPct val="130000"/>
              </a:lnSpc>
              <a:spcBef>
                <a:spcPct val="0"/>
              </a:spcBef>
              <a:buNone/>
              <a:defRPr sz="44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r>
              <a:rPr sz="4400">
                <a:solidFill>
                  <a:srgbClr val="000000"/>
                </a:solidFill>
                <a:latin typeface="微软雅黑"/>
                <a:ea typeface="微软雅黑"/>
              </a:rPr>
              <a:t>Tayes</a:t>
            </a:r>
            <a:r>
              <a:t> Distribution Estimation</a:t>
            </a:r>
          </a:p>
        </p:txBody>
      </p:sp>
      <p:pic>
        <p:nvPicPr>
          <p:cNvPr id="4" name="图片 3"/>
          <p:cNvPicPr/>
          <p:nvPr/>
        </p:nvPicPr>
        <p:blipFill>
          <a:blip r:embed="rId2"/>
          <a:stretch/>
        </p:blipFill>
        <p:spPr>
          <a:xfrm>
            <a:off x="1863265" y="1321850"/>
            <a:ext cx="8109932" cy="4943586"/>
          </a:xfrm>
          <a:prstGeom prst="rect">
            <a:avLst/>
          </a:prstGeom>
        </p:spPr>
      </p:pic>
      <p:sp>
        <p:nvSpPr>
          <p:cNvPr id="5" name="文本框 4"/>
          <p:cNvSpPr txBox="1"/>
          <p:nvPr/>
        </p:nvSpPr>
        <p:spPr>
          <a:xfrm>
            <a:off x="9214367" y="5021978"/>
            <a:ext cx="2103602" cy="800100"/>
          </a:xfrm>
          <a:prstGeom prst="rect">
            <a:avLst/>
          </a:prstGeom>
          <a:ln w="12700">
            <a:prstDash val="solid"/>
          </a:ln>
        </p:spPr>
        <p:txBody>
          <a:bodyPr>
            <a:spAutoFit/>
          </a:bodyPr>
          <a:lstStyle/>
          <a:p>
            <a:r>
              <a:t># of Taye: 351</a:t>
            </a:r>
          </a:p>
          <a:p>
            <a:r>
              <a:t># of Jiuling: 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p:nvPr/>
        </p:nvSpPr>
        <p:spPr>
          <a:xfrm>
            <a:off x="377932" y="58279"/>
            <a:ext cx="10515600" cy="1325563"/>
          </a:xfrm>
          <a:prstGeom prst="rect">
            <a:avLst/>
          </a:prstGeom>
        </p:spPr>
        <p:txBody>
          <a:bodyPr vert="horz" lIns="91440" tIns="45720" rIns="91440" bIns="45720" anchor="ctr">
            <a:normAutofit/>
          </a:bodyPr>
          <a:lstStyle>
            <a:lvl1pPr marL="0" lvl="0" algn="l" defTabSz="914400">
              <a:lnSpc>
                <a:spcPct val="130000"/>
              </a:lnSpc>
              <a:spcBef>
                <a:spcPct val="0"/>
              </a:spcBef>
              <a:buNone/>
              <a:defRPr sz="44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r>
              <a:t>Tayes Number pre Jiuling</a:t>
            </a:r>
          </a:p>
        </p:txBody>
      </p:sp>
      <p:pic>
        <p:nvPicPr>
          <p:cNvPr id="4" name="图片 3"/>
          <p:cNvPicPr/>
          <p:nvPr/>
        </p:nvPicPr>
        <p:blipFill>
          <a:blip r:embed="rId2"/>
          <a:stretch/>
        </p:blipFill>
        <p:spPr>
          <a:xfrm>
            <a:off x="6296399" y="1604920"/>
            <a:ext cx="5384106" cy="3839260"/>
          </a:xfrm>
          <a:prstGeom prst="rect">
            <a:avLst/>
          </a:prstGeom>
        </p:spPr>
      </p:pic>
      <p:sp>
        <p:nvSpPr>
          <p:cNvPr id="5" name="内容占位符 2"/>
          <p:cNvSpPr/>
          <p:nvPr/>
        </p:nvSpPr>
        <p:spPr>
          <a:xfrm>
            <a:off x="503172" y="2150911"/>
            <a:ext cx="5946478" cy="4412130"/>
          </a:xfrm>
          <a:prstGeom prst="rect">
            <a:avLst/>
          </a:prstGeom>
        </p:spPr>
        <p:txBody>
          <a:bodyPr vert="horz" lIns="91440" tIns="45720" rIns="91440" bIns="45720">
            <a:normAutofit fontScale="625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a:buFont typeface="微软雅黑"/>
              <a:buChar char="•"/>
            </a:pPr>
            <a:r>
              <a:rPr sz="3454">
                <a:solidFill>
                  <a:srgbClr val="000000"/>
                </a:solidFill>
                <a:latin typeface="微软雅黑"/>
                <a:ea typeface="微软雅黑"/>
              </a:rPr>
              <a:t>Roughly a Gaussian Distribution with μ = 30</a:t>
            </a:r>
          </a:p>
          <a:p>
            <a:pPr>
              <a:buFont typeface="微软雅黑"/>
              <a:buChar char="•"/>
            </a:pPr>
            <a:r>
              <a:rPr sz="3454">
                <a:solidFill>
                  <a:srgbClr val="000000"/>
                </a:solidFill>
                <a:latin typeface="微软雅黑"/>
                <a:ea typeface="微软雅黑"/>
              </a:rPr>
              <a:t>Left part slightly higher than Gaussian Distribution</a:t>
            </a:r>
          </a:p>
          <a:p>
            <a:pPr marL="685800" lvl="1" indent="-228600">
              <a:buFont typeface="微软雅黑"/>
              <a:buChar char="•"/>
            </a:pPr>
            <a:r>
              <a:rPr sz="3454">
                <a:solidFill>
                  <a:srgbClr val="000000"/>
                </a:solidFill>
                <a:latin typeface="微软雅黑"/>
                <a:ea typeface="微软雅黑"/>
              </a:rPr>
              <a:t>little information on clusters at the edge of explored area </a:t>
            </a:r>
          </a:p>
          <a:p>
            <a:pPr marL="0" indent="0">
              <a:buNone/>
            </a:pPr>
            <a:endParaRPr sz="3454">
              <a:solidFill>
                <a:srgbClr val="000000"/>
              </a:solidFill>
              <a:latin typeface="微软雅黑"/>
              <a:ea typeface="微软雅黑"/>
            </a:endParaRPr>
          </a:p>
          <a:p>
            <a:pPr marL="457200" lvl="1" indent="0">
              <a:buNone/>
            </a:pPr>
            <a:endParaRPr/>
          </a:p>
          <a:p>
            <a:pPr marL="0" indent="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t>What about the total number of Jiuling?</a:t>
            </a:r>
          </a:p>
        </p:txBody>
      </p:sp>
      <p:sp>
        <p:nvSpPr>
          <p:cNvPr id="3" name="内容占位符 2"/>
          <p:cNvSpPr>
            <a:spLocks noGrp="1"/>
          </p:cNvSpPr>
          <p:nvPr>
            <p:ph idx="1"/>
          </p:nvPr>
        </p:nvSpPr>
        <p:spPr>
          <a:xfrm>
            <a:off x="838264" y="1959346"/>
            <a:ext cx="10917885" cy="4830248"/>
          </a:xfrm>
        </p:spPr>
        <p:txBody>
          <a:bodyPr>
            <a:normAutofit fontScale="70000"/>
          </a:bodyPr>
          <a:lstStyle/>
          <a:p>
            <a:pPr>
              <a:buFont typeface="微软雅黑"/>
              <a:buChar char="•"/>
            </a:pPr>
            <a:r>
              <a:rPr sz="3454">
                <a:solidFill>
                  <a:srgbClr val="000000"/>
                </a:solidFill>
                <a:latin typeface="微软雅黑"/>
                <a:ea typeface="微软雅黑"/>
              </a:rPr>
              <a:t>Assumption</a:t>
            </a:r>
          </a:p>
          <a:p>
            <a:pPr marL="685800" lvl="1" indent="-228600">
              <a:buFont typeface="微软雅黑"/>
              <a:buChar char="•"/>
            </a:pPr>
            <a:r>
              <a:rPr sz="2865">
                <a:solidFill>
                  <a:srgbClr val="000000"/>
                </a:solidFill>
                <a:latin typeface="微软雅黑"/>
                <a:ea typeface="微软雅黑"/>
              </a:rPr>
              <a:t>Jiuling are uniformly randomly distributed</a:t>
            </a:r>
          </a:p>
          <a:p>
            <a:r>
              <a:rPr sz="3408"/>
              <a:t>Quantity predicted  &gt;&gt;  Total quantity</a:t>
            </a:r>
          </a:p>
          <a:p>
            <a:r>
              <a:rPr sz="3408"/>
              <a:t>Area detected &gt;&gt; Total area</a:t>
            </a:r>
          </a:p>
          <a:p>
            <a:r>
              <a:rPr sz="3408"/>
              <a:t>Estimation of area detected</a:t>
            </a:r>
          </a:p>
          <a:p>
            <a:pPr marL="1143000" lvl="2" indent="-228600">
              <a:buFont typeface="微软雅黑"/>
              <a:buChar char="•"/>
            </a:pPr>
            <a:r>
              <a:rPr sz="2823">
                <a:solidFill>
                  <a:srgbClr val="000000"/>
                </a:solidFill>
                <a:latin typeface="微软雅黑"/>
                <a:ea typeface="微软雅黑"/>
              </a:rPr>
              <a:t>Modified Graham-scan Algorithm</a:t>
            </a:r>
          </a:p>
          <a:p>
            <a:pPr marL="1143000" lvl="2" indent="-228600" algn="l" defTabSz="457200">
              <a:lnSpc>
                <a:spcPct val="130000"/>
              </a:lnSpc>
              <a:buFont typeface="微软雅黑"/>
              <a:buChar char="•"/>
            </a:pPr>
            <a:r>
              <a:rPr lang="zh-CN" sz="2800" b="0" i="0" strike="noStrike" spc="0">
                <a:solidFill>
                  <a:srgbClr val="000000"/>
                </a:solidFill>
                <a:latin typeface="微软雅黑"/>
                <a:ea typeface="微软雅黑"/>
              </a:rPr>
              <a:t>Sum of detected grid</a:t>
            </a:r>
          </a:p>
          <a:p>
            <a:pPr marL="457200" lvl="1" indent="0">
              <a:buNone/>
            </a:pPr>
            <a:endParaRPr/>
          </a:p>
          <a:p>
            <a:pPr marL="0" indent="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t>Regular Graham-scan Algorithm</a:t>
            </a:r>
          </a:p>
        </p:txBody>
      </p:sp>
      <p:pic>
        <p:nvPicPr>
          <p:cNvPr id="3" name="图片 2"/>
          <p:cNvPicPr/>
          <p:nvPr/>
        </p:nvPicPr>
        <p:blipFill>
          <a:blip r:embed="rId2"/>
          <a:stretch/>
        </p:blipFill>
        <p:spPr>
          <a:xfrm>
            <a:off x="169819" y="1881715"/>
            <a:ext cx="5467707" cy="3428936"/>
          </a:xfrm>
          <a:prstGeom prst="rect">
            <a:avLst/>
          </a:prstGeom>
        </p:spPr>
      </p:pic>
      <p:sp>
        <p:nvSpPr>
          <p:cNvPr id="4" name="文本框 3"/>
          <p:cNvSpPr txBox="1"/>
          <p:nvPr/>
        </p:nvSpPr>
        <p:spPr>
          <a:xfrm>
            <a:off x="1127081" y="5272446"/>
            <a:ext cx="3822028" cy="800100"/>
          </a:xfrm>
          <a:prstGeom prst="rect">
            <a:avLst/>
          </a:prstGeom>
          <a:ln w="6350">
            <a:prstDash val="solid"/>
          </a:ln>
        </p:spPr>
        <p:txBody>
          <a:bodyPr>
            <a:spAutoFit/>
          </a:bodyPr>
          <a:lstStyle/>
          <a:p>
            <a:r>
              <a:t>Regular Graham-scan algorithm</a:t>
            </a:r>
          </a:p>
          <a:p>
            <a:r>
              <a:t>Size : </a:t>
            </a:r>
            <a:r>
              <a:rPr>
                <a:highlight>
                  <a:srgbClr val="FFFFFF"/>
                </a:highlight>
              </a:rPr>
              <a:t>2927.89</a:t>
            </a:r>
          </a:p>
        </p:txBody>
      </p:sp>
      <p:pic>
        <p:nvPicPr>
          <p:cNvPr id="5" name="图片 4"/>
          <p:cNvPicPr/>
          <p:nvPr/>
        </p:nvPicPr>
        <p:blipFill>
          <a:blip r:embed="rId3"/>
          <a:srcRect r="16808"/>
          <a:stretch/>
        </p:blipFill>
        <p:spPr>
          <a:xfrm>
            <a:off x="5476487" y="1616566"/>
            <a:ext cx="6321777" cy="44559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rPr sz="4400">
                <a:solidFill>
                  <a:srgbClr val="000000"/>
                </a:solidFill>
                <a:latin typeface="微软雅黑"/>
                <a:ea typeface="微软雅黑"/>
              </a:rPr>
              <a:t>Modified Graham-scan Algorithm</a:t>
            </a:r>
          </a:p>
        </p:txBody>
      </p:sp>
      <p:pic>
        <p:nvPicPr>
          <p:cNvPr id="3" name="图片 2"/>
          <p:cNvPicPr/>
          <p:nvPr/>
        </p:nvPicPr>
        <p:blipFill>
          <a:blip r:embed="rId2"/>
          <a:stretch/>
        </p:blipFill>
        <p:spPr>
          <a:xfrm>
            <a:off x="6744919" y="1805303"/>
            <a:ext cx="5096808" cy="3459565"/>
          </a:xfrm>
          <a:prstGeom prst="rect">
            <a:avLst/>
          </a:prstGeom>
        </p:spPr>
      </p:pic>
      <p:sp>
        <p:nvSpPr>
          <p:cNvPr id="4" name="文本框 3"/>
          <p:cNvSpPr txBox="1"/>
          <p:nvPr/>
        </p:nvSpPr>
        <p:spPr>
          <a:xfrm>
            <a:off x="7649752" y="5234240"/>
            <a:ext cx="3822028" cy="1155700"/>
          </a:xfrm>
          <a:prstGeom prst="rect">
            <a:avLst/>
          </a:prstGeom>
          <a:ln w="6350">
            <a:prstDash val="solid"/>
          </a:ln>
        </p:spPr>
        <p:txBody>
          <a:bodyPr>
            <a:spAutoFit/>
          </a:bodyPr>
          <a:lstStyle/>
          <a:p>
            <a:r>
              <a:t>Modified Graham-scan algorithm</a:t>
            </a:r>
          </a:p>
          <a:p>
            <a:r>
              <a:t>Size : </a:t>
            </a:r>
            <a:r>
              <a:rPr>
                <a:highlight>
                  <a:srgbClr val="FFFFFF"/>
                </a:highlight>
              </a:rPr>
              <a:t>2480.89</a:t>
            </a:r>
          </a:p>
          <a:p>
            <a:r>
              <a:rPr sz="1800">
                <a:solidFill>
                  <a:srgbClr val="000000"/>
                </a:solidFill>
                <a:highlight>
                  <a:srgbClr val="FFFFFF"/>
                </a:highlight>
                <a:latin typeface="微软雅黑"/>
                <a:ea typeface="微软雅黑"/>
              </a:rPr>
              <a:t>Proportion : 21.66%</a:t>
            </a:r>
          </a:p>
        </p:txBody>
      </p:sp>
      <p:pic>
        <p:nvPicPr>
          <p:cNvPr id="5" name="图片 4"/>
          <p:cNvPicPr/>
          <p:nvPr/>
        </p:nvPicPr>
        <p:blipFill>
          <a:blip r:embed="rId3"/>
          <a:stretch/>
        </p:blipFill>
        <p:spPr>
          <a:xfrm>
            <a:off x="350273" y="1805303"/>
            <a:ext cx="5467707" cy="3428936"/>
          </a:xfrm>
          <a:prstGeom prst="rect">
            <a:avLst/>
          </a:prstGeom>
        </p:spPr>
      </p:pic>
      <p:sp>
        <p:nvSpPr>
          <p:cNvPr id="6" name="文本框 5"/>
          <p:cNvSpPr txBox="1"/>
          <p:nvPr/>
        </p:nvSpPr>
        <p:spPr>
          <a:xfrm>
            <a:off x="1403050" y="5234240"/>
            <a:ext cx="3822028" cy="1155700"/>
          </a:xfrm>
          <a:prstGeom prst="rect">
            <a:avLst/>
          </a:prstGeom>
          <a:ln w="6350">
            <a:prstDash val="solid"/>
          </a:ln>
        </p:spPr>
        <p:txBody>
          <a:bodyPr>
            <a:spAutoFit/>
          </a:bodyPr>
          <a:lstStyle/>
          <a:p>
            <a:r>
              <a:t>Regular Graham-scan algorithm</a:t>
            </a:r>
          </a:p>
          <a:p>
            <a:r>
              <a:t>Size : </a:t>
            </a:r>
            <a:r>
              <a:rPr>
                <a:highlight>
                  <a:srgbClr val="FFFFFF"/>
                </a:highlight>
              </a:rPr>
              <a:t>2927.89</a:t>
            </a:r>
          </a:p>
          <a:p>
            <a:r>
              <a:rPr>
                <a:highlight>
                  <a:srgbClr val="FFFFFF"/>
                </a:highlight>
              </a:rPr>
              <a:t>Proportion : 25.57%</a:t>
            </a:r>
          </a:p>
        </p:txBody>
      </p:sp>
      <p:sp>
        <p:nvSpPr>
          <p:cNvPr id="7" name="箭头: 右 6"/>
          <p:cNvSpPr/>
          <p:nvPr/>
        </p:nvSpPr>
        <p:spPr>
          <a:xfrm>
            <a:off x="5720342" y="3180724"/>
            <a:ext cx="936050" cy="534886"/>
          </a:xfrm>
          <a:prstGeom prst="rightArrow">
            <a:avLst/>
          </a:prstGeom>
          <a:solidFill>
            <a:srgbClr val="0188FB"/>
          </a:solidFill>
          <a:ln w="12700">
            <a:solidFill>
              <a:srgbClr val="5C5C5C"/>
            </a:solidFill>
            <a:prstDash val="solid"/>
          </a:ln>
        </p:spPr>
        <p:txBody>
          <a:bodyPr anchor="ctr"/>
          <a:lstStyle/>
          <a:p>
            <a:pPr algn="ct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Magic Trip</a:t>
            </a:r>
          </a:p>
        </p:txBody>
      </p:sp>
      <p:pic>
        <p:nvPicPr>
          <p:cNvPr id="4" name="图片 3"/>
          <p:cNvPicPr/>
          <p:nvPr/>
        </p:nvPicPr>
        <p:blipFill>
          <a:blip r:embed="rId2"/>
          <a:stretch/>
        </p:blipFill>
        <p:spPr>
          <a:xfrm>
            <a:off x="3778236" y="3891715"/>
            <a:ext cx="4125142" cy="2966348"/>
          </a:xfrm>
          <a:prstGeom prst="rect">
            <a:avLst/>
          </a:prstGeom>
        </p:spPr>
      </p:pic>
      <p:pic>
        <p:nvPicPr>
          <p:cNvPr id="5" name="图片 4"/>
          <p:cNvPicPr/>
          <p:nvPr/>
        </p:nvPicPr>
        <p:blipFill>
          <a:blip r:embed="rId3"/>
          <a:stretch/>
        </p:blipFill>
        <p:spPr>
          <a:xfrm>
            <a:off x="1217038" y="1146047"/>
            <a:ext cx="4263496" cy="3006365"/>
          </a:xfrm>
          <a:prstGeom prst="rect">
            <a:avLst/>
          </a:prstGeom>
        </p:spPr>
      </p:pic>
      <p:pic>
        <p:nvPicPr>
          <p:cNvPr id="6" name="图片 5"/>
          <p:cNvPicPr/>
          <p:nvPr/>
        </p:nvPicPr>
        <p:blipFill>
          <a:blip r:embed="rId4"/>
          <a:stretch/>
        </p:blipFill>
        <p:spPr>
          <a:xfrm>
            <a:off x="6464763" y="1146047"/>
            <a:ext cx="4241122" cy="30063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t>Area Estimation</a:t>
            </a:r>
          </a:p>
        </p:txBody>
      </p:sp>
      <p:sp>
        <p:nvSpPr>
          <p:cNvPr id="3" name="文本框 2"/>
          <p:cNvSpPr txBox="1"/>
          <p:nvPr/>
        </p:nvSpPr>
        <p:spPr>
          <a:xfrm>
            <a:off x="1127081" y="1910306"/>
            <a:ext cx="9075370" cy="3848100"/>
          </a:xfrm>
          <a:prstGeom prst="rect">
            <a:avLst/>
          </a:prstGeom>
          <a:ln w="6350">
            <a:prstDash val="solid"/>
          </a:ln>
        </p:spPr>
        <p:txBody>
          <a:bodyPr>
            <a:spAutoFit/>
          </a:bodyPr>
          <a:lstStyle/>
          <a:p>
            <a:pPr marL="0" indent="0">
              <a:buNone/>
            </a:pPr>
            <a:r>
              <a:rPr sz="3200"/>
              <a:t>General idea:</a:t>
            </a:r>
          </a:p>
          <a:p>
            <a:pPr marL="0" indent="0">
              <a:buNone/>
            </a:pPr>
            <a:endParaRPr sz="2800"/>
          </a:p>
          <a:p>
            <a:pPr>
              <a:buFont typeface="微软雅黑"/>
              <a:buChar char="•"/>
            </a:pPr>
            <a:r>
              <a:rPr sz="2800">
                <a:solidFill>
                  <a:srgbClr val="000000"/>
                </a:solidFill>
                <a:latin typeface="微软雅黑"/>
                <a:ea typeface="微软雅黑"/>
              </a:rPr>
              <a:t>  Divide the forest into 107 *107 </a:t>
            </a:r>
            <a:r>
              <a:rPr sz="2800" b="1">
                <a:solidFill>
                  <a:srgbClr val="000000"/>
                </a:solidFill>
                <a:latin typeface="微软雅黑"/>
                <a:ea typeface="微软雅黑"/>
              </a:rPr>
              <a:t>tiny</a:t>
            </a:r>
            <a:r>
              <a:rPr sz="2800">
                <a:solidFill>
                  <a:srgbClr val="000000"/>
                </a:solidFill>
                <a:latin typeface="微软雅黑"/>
                <a:ea typeface="微软雅黑"/>
              </a:rPr>
              <a:t> grids</a:t>
            </a:r>
          </a:p>
          <a:p>
            <a:pPr>
              <a:buFont typeface="微软雅黑"/>
              <a:buChar char="•"/>
            </a:pPr>
            <a:r>
              <a:rPr sz="2800">
                <a:solidFill>
                  <a:srgbClr val="000000"/>
                </a:solidFill>
                <a:latin typeface="微软雅黑"/>
                <a:ea typeface="微软雅黑"/>
              </a:rPr>
              <a:t>  For each grid, if there exists any record of trip within one meter,  mark this grid as </a:t>
            </a:r>
            <a:r>
              <a:rPr sz="2800" b="1">
                <a:solidFill>
                  <a:srgbClr val="000000"/>
                </a:solidFill>
                <a:latin typeface="微软雅黑"/>
                <a:ea typeface="微软雅黑"/>
              </a:rPr>
              <a:t>detected</a:t>
            </a:r>
            <a:r>
              <a:rPr sz="2800">
                <a:solidFill>
                  <a:srgbClr val="000000"/>
                </a:solidFill>
                <a:latin typeface="微软雅黑"/>
                <a:ea typeface="微软雅黑"/>
              </a:rPr>
              <a:t>.</a:t>
            </a:r>
          </a:p>
          <a:p>
            <a:pPr>
              <a:buFont typeface="微软雅黑"/>
              <a:buChar char="•"/>
            </a:pPr>
            <a:r>
              <a:rPr sz="2800">
                <a:solidFill>
                  <a:srgbClr val="000000"/>
                </a:solidFill>
                <a:latin typeface="微软雅黑"/>
                <a:ea typeface="微软雅黑"/>
              </a:rPr>
              <a:t>  Calculated the </a:t>
            </a:r>
            <a:r>
              <a:rPr sz="2800" b="1">
                <a:solidFill>
                  <a:srgbClr val="000000"/>
                </a:solidFill>
                <a:latin typeface="微软雅黑"/>
                <a:ea typeface="微软雅黑"/>
              </a:rPr>
              <a:t>total size</a:t>
            </a:r>
            <a:r>
              <a:rPr sz="2800">
                <a:solidFill>
                  <a:srgbClr val="000000"/>
                </a:solidFill>
                <a:latin typeface="微软雅黑"/>
                <a:ea typeface="微软雅黑"/>
              </a:rPr>
              <a:t> of grids detected.</a:t>
            </a:r>
          </a:p>
          <a:p>
            <a:pPr marL="349758" indent="-349758">
              <a:buFont typeface="Wingdings" charset="0"/>
              <a:buChar char="l"/>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rPr sz="4400">
                <a:solidFill>
                  <a:srgbClr val="000000"/>
                </a:solidFill>
                <a:latin typeface="微软雅黑"/>
                <a:ea typeface="微软雅黑"/>
              </a:rPr>
              <a:t>Area Estimation</a:t>
            </a:r>
          </a:p>
        </p:txBody>
      </p:sp>
      <p:pic>
        <p:nvPicPr>
          <p:cNvPr id="3" name="图片 2"/>
          <p:cNvPicPr/>
          <p:nvPr/>
        </p:nvPicPr>
        <p:blipFill>
          <a:blip r:embed="rId2"/>
          <a:stretch/>
        </p:blipFill>
        <p:spPr>
          <a:xfrm>
            <a:off x="708547" y="2081067"/>
            <a:ext cx="5235744" cy="3555505"/>
          </a:xfrm>
          <a:prstGeom prst="rect">
            <a:avLst/>
          </a:prstGeom>
        </p:spPr>
      </p:pic>
      <p:pic>
        <p:nvPicPr>
          <p:cNvPr id="4" name="图片 3"/>
          <p:cNvPicPr/>
          <p:nvPr/>
        </p:nvPicPr>
        <p:blipFill>
          <a:blip r:embed="rId3"/>
          <a:stretch/>
        </p:blipFill>
        <p:spPr>
          <a:xfrm>
            <a:off x="6419726" y="2032494"/>
            <a:ext cx="5478498" cy="3652649"/>
          </a:xfrm>
          <a:prstGeom prst="rect">
            <a:avLst/>
          </a:prstGeom>
        </p:spPr>
      </p:pic>
      <p:sp>
        <p:nvSpPr>
          <p:cNvPr id="5" name="文本框 4"/>
          <p:cNvSpPr txBox="1"/>
          <p:nvPr/>
        </p:nvSpPr>
        <p:spPr>
          <a:xfrm>
            <a:off x="5015970" y="5837968"/>
            <a:ext cx="2446607" cy="800100"/>
          </a:xfrm>
          <a:prstGeom prst="rect">
            <a:avLst/>
          </a:prstGeom>
          <a:ln w="6350">
            <a:prstDash val="solid"/>
          </a:ln>
        </p:spPr>
        <p:txBody>
          <a:bodyPr>
            <a:spAutoFit/>
          </a:bodyPr>
          <a:lstStyle/>
          <a:p>
            <a:r>
              <a:t>Total Size : 3228</a:t>
            </a:r>
          </a:p>
          <a:p>
            <a:r>
              <a:t>Proportion : 28.19%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p:blipFill>
        <p:spPr>
          <a:xfrm>
            <a:off x="785696" y="1753990"/>
            <a:ext cx="10512379" cy="3470833"/>
          </a:xfrm>
          <a:prstGeom prst="rect">
            <a:avLst/>
          </a:prstGeom>
        </p:spPr>
      </p:pic>
      <p:sp>
        <p:nvSpPr>
          <p:cNvPr id="4" name="标题 1"/>
          <p:cNvSpPr/>
          <p:nvPr/>
        </p:nvSpPr>
        <p:spPr>
          <a:xfrm>
            <a:off x="83820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rPr sz="4400">
                <a:solidFill>
                  <a:srgbClr val="000000"/>
                </a:solidFill>
                <a:latin typeface="微软雅黑"/>
                <a:ea typeface="微软雅黑"/>
              </a:rPr>
              <a:t>Area Estimation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rPr sz="4400">
                <a:solidFill>
                  <a:srgbClr val="000000"/>
                </a:solidFill>
                <a:latin typeface="微软雅黑"/>
                <a:ea typeface="微软雅黑"/>
              </a:rPr>
              <a:t>What if Jiuling can move?</a:t>
            </a:r>
          </a:p>
        </p:txBody>
      </p:sp>
      <p:sp>
        <p:nvSpPr>
          <p:cNvPr id="3" name="内容占位符 2"/>
          <p:cNvSpPr>
            <a:spLocks noGrp="1"/>
          </p:cNvSpPr>
          <p:nvPr>
            <p:ph idx="1"/>
          </p:nvPr>
        </p:nvSpPr>
        <p:spPr>
          <a:xfrm>
            <a:off x="340133" y="1825625"/>
            <a:ext cx="11013667" cy="5032438"/>
          </a:xfrm>
        </p:spPr>
        <p:txBody>
          <a:bodyPr>
            <a:normAutofit fontScale="77500"/>
          </a:bodyPr>
          <a:lstStyle/>
          <a:p>
            <a:pPr>
              <a:buFont typeface="微软雅黑"/>
              <a:buChar char="•"/>
            </a:pPr>
            <a:r>
              <a:rPr sz="3443"/>
              <a:t>Two key questions:</a:t>
            </a:r>
          </a:p>
          <a:p>
            <a:pPr>
              <a:buFont typeface="微软雅黑"/>
              <a:buChar char="•"/>
            </a:pPr>
            <a:endParaRPr/>
          </a:p>
          <a:p>
            <a:pPr marL="1399032" lvl="2" indent="-466344">
              <a:buFont typeface="Zapf Dingbats" charset="0"/>
              <a:buChar char="✧"/>
            </a:pPr>
            <a:r>
              <a:rPr sz="2829">
                <a:solidFill>
                  <a:srgbClr val="000000"/>
                </a:solidFill>
                <a:latin typeface="微软雅黑"/>
                <a:ea typeface="微软雅黑"/>
              </a:rPr>
              <a:t>Existence of Tayes</a:t>
            </a:r>
          </a:p>
          <a:p>
            <a:pPr marL="932688" lvl="2" indent="0">
              <a:buNone/>
            </a:pPr>
            <a:r>
              <a:rPr sz="2829">
                <a:solidFill>
                  <a:srgbClr val="000000"/>
                </a:solidFill>
                <a:latin typeface="微软雅黑"/>
                <a:ea typeface="微软雅黑"/>
              </a:rPr>
              <a:t>      (permanent or not)?</a:t>
            </a:r>
          </a:p>
          <a:p>
            <a:pPr marL="932688" lvl="2" indent="0">
              <a:buNone/>
            </a:pPr>
            <a:endParaRPr sz="2400">
              <a:solidFill>
                <a:srgbClr val="000000"/>
              </a:solidFill>
              <a:latin typeface="微软雅黑"/>
              <a:ea typeface="微软雅黑"/>
            </a:endParaRPr>
          </a:p>
          <a:p>
            <a:pPr marL="1399032" lvl="2" indent="-466344">
              <a:buFont typeface="Zapf Dingbats" charset="0"/>
              <a:buChar char="✧"/>
            </a:pPr>
            <a:r>
              <a:rPr sz="2829">
                <a:solidFill>
                  <a:srgbClr val="000000"/>
                </a:solidFill>
                <a:latin typeface="微软雅黑"/>
                <a:ea typeface="微软雅黑"/>
              </a:rPr>
              <a:t>How Tayes fall from Jiuling</a:t>
            </a:r>
          </a:p>
          <a:p>
            <a:pPr marL="932688" lvl="2" indent="0">
              <a:buNone/>
            </a:pPr>
            <a:r>
              <a:rPr sz="2829">
                <a:solidFill>
                  <a:srgbClr val="000000"/>
                </a:solidFill>
                <a:latin typeface="微软雅黑"/>
                <a:ea typeface="微软雅黑"/>
              </a:rPr>
              <a:t>      (continuous or periodic)?</a:t>
            </a:r>
          </a:p>
          <a:p>
            <a:pPr marL="0" indent="0">
              <a:buNone/>
            </a:pPr>
            <a:r>
              <a:t>                       (frequent or rare)?</a:t>
            </a:r>
          </a:p>
          <a:p>
            <a:pPr>
              <a:buFont typeface="微软雅黑"/>
              <a:buChar char="•"/>
            </a:pPr>
            <a:endParaRPr/>
          </a:p>
        </p:txBody>
      </p:sp>
      <p:pic>
        <p:nvPicPr>
          <p:cNvPr id="4" name="图片 3"/>
          <p:cNvPicPr/>
          <p:nvPr/>
        </p:nvPicPr>
        <p:blipFill>
          <a:blip r:embed="rId3"/>
          <a:stretch/>
        </p:blipFill>
        <p:spPr>
          <a:xfrm>
            <a:off x="5898910" y="2223070"/>
            <a:ext cx="5876761" cy="42141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t>And we'll Need:</a:t>
            </a:r>
          </a:p>
        </p:txBody>
      </p:sp>
      <p:sp>
        <p:nvSpPr>
          <p:cNvPr id="3" name="内容占位符 2"/>
          <p:cNvSpPr>
            <a:spLocks noGrp="1"/>
          </p:cNvSpPr>
          <p:nvPr>
            <p:ph idx="1"/>
          </p:nvPr>
        </p:nvSpPr>
        <p:spPr>
          <a:xfrm>
            <a:off x="838264" y="1519976"/>
            <a:ext cx="10515600" cy="4332235"/>
          </a:xfrm>
        </p:spPr>
        <p:txBody>
          <a:bodyPr>
            <a:normAutofit fontScale="90000"/>
          </a:bodyPr>
          <a:lstStyle/>
          <a:p>
            <a:pPr marL="0" indent="0">
              <a:buNone/>
            </a:pPr>
            <a:endParaRPr/>
          </a:p>
          <a:p>
            <a:r>
              <a:t>Starting time of each trip</a:t>
            </a:r>
          </a:p>
          <a:p>
            <a:pPr marL="0" indent="0">
              <a:buNone/>
            </a:pPr>
            <a:endParaRPr sz="2800">
              <a:solidFill>
                <a:srgbClr val="000000"/>
              </a:solidFill>
              <a:latin typeface="微软雅黑"/>
              <a:ea typeface="微软雅黑"/>
            </a:endParaRPr>
          </a:p>
          <a:p>
            <a:r>
              <a:t>More groups of data covering the whole forest</a:t>
            </a:r>
          </a:p>
          <a:p>
            <a:endParaRPr/>
          </a:p>
          <a:p>
            <a:r>
              <a:t>More people travelling at the same time</a:t>
            </a:r>
          </a:p>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t>Work Distribution</a:t>
            </a:r>
          </a:p>
        </p:txBody>
      </p:sp>
      <p:pic>
        <p:nvPicPr>
          <p:cNvPr id="3" name="图片 2"/>
          <p:cNvPicPr/>
          <p:nvPr/>
        </p:nvPicPr>
        <p:blipFill>
          <a:blip r:embed="rId2"/>
          <a:stretch/>
        </p:blipFill>
        <p:spPr>
          <a:xfrm>
            <a:off x="0" y="2073904"/>
            <a:ext cx="12192000" cy="271019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8898" y="2973175"/>
            <a:ext cx="10515600" cy="1325563"/>
          </a:xfrm>
        </p:spPr>
        <p:txBody>
          <a:bodyPr anchor="ctr">
            <a:normAutofit/>
          </a:bodyPr>
          <a:lstStyle/>
          <a:p>
            <a:r>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7932" y="58279"/>
            <a:ext cx="10515600" cy="1325563"/>
          </a:xfrm>
        </p:spPr>
        <p:txBody>
          <a:bodyPr anchor="ctr">
            <a:normAutofit/>
          </a:bodyPr>
          <a:lstStyle/>
          <a:p>
            <a:r>
              <a:t>Distribution of Tayes</a:t>
            </a:r>
          </a:p>
        </p:txBody>
      </p:sp>
      <p:sp>
        <p:nvSpPr>
          <p:cNvPr id="3" name="文本框 2"/>
          <p:cNvSpPr txBox="1"/>
          <p:nvPr/>
        </p:nvSpPr>
        <p:spPr>
          <a:xfrm>
            <a:off x="859168" y="1626282"/>
            <a:ext cx="10615154" cy="641350"/>
          </a:xfrm>
          <a:prstGeom prst="rect">
            <a:avLst/>
          </a:prstGeom>
          <a:ln w="6350">
            <a:prstDash val="solid"/>
          </a:ln>
        </p:spPr>
        <p:txBody>
          <a:bodyPr>
            <a:spAutoFit/>
          </a:bodyPr>
          <a:lstStyle/>
          <a:p>
            <a:pPr marL="544068" indent="-544068">
              <a:buFont typeface="Zapf Dingbats" charset="0"/>
              <a:buChar char="✧"/>
            </a:pPr>
            <a:r>
              <a:rPr sz="2800" b="0">
                <a:solidFill>
                  <a:srgbClr val="000000"/>
                </a:solidFill>
                <a:highlight>
                  <a:srgbClr val="FFFFFF"/>
                </a:highlight>
                <a:latin typeface="tahoma"/>
                <a:ea typeface="tahoma"/>
              </a:rPr>
              <a:t>Data Transformation by log function</a:t>
            </a:r>
          </a:p>
        </p:txBody>
      </p:sp>
      <p:pic>
        <p:nvPicPr>
          <p:cNvPr id="4" name="图片 3"/>
          <p:cNvPicPr/>
          <p:nvPr/>
        </p:nvPicPr>
        <p:blipFill>
          <a:blip r:embed="rId2"/>
          <a:stretch/>
        </p:blipFill>
        <p:spPr>
          <a:xfrm>
            <a:off x="346421" y="2442319"/>
            <a:ext cx="5289310" cy="3637687"/>
          </a:xfrm>
          <a:prstGeom prst="rect">
            <a:avLst/>
          </a:prstGeom>
        </p:spPr>
      </p:pic>
      <p:pic>
        <p:nvPicPr>
          <p:cNvPr id="5" name="图片 4"/>
          <p:cNvPicPr/>
          <p:nvPr/>
        </p:nvPicPr>
        <p:blipFill>
          <a:blip r:embed="rId3"/>
          <a:stretch/>
        </p:blipFill>
        <p:spPr>
          <a:xfrm>
            <a:off x="5994913" y="2400544"/>
            <a:ext cx="5363284" cy="36794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9168" y="1626282"/>
            <a:ext cx="10615154" cy="641350"/>
          </a:xfrm>
          <a:prstGeom prst="rect">
            <a:avLst/>
          </a:prstGeom>
          <a:ln w="6350">
            <a:prstDash val="solid"/>
          </a:ln>
        </p:spPr>
        <p:txBody>
          <a:bodyPr>
            <a:spAutoFit/>
          </a:bodyPr>
          <a:lstStyle/>
          <a:p>
            <a:pPr marL="544068" indent="-544068">
              <a:buFont typeface="Zapf Dingbats" charset="0"/>
              <a:buChar char="✧"/>
            </a:pPr>
            <a:r>
              <a:rPr sz="2800" b="0">
                <a:solidFill>
                  <a:srgbClr val="000000"/>
                </a:solidFill>
                <a:highlight>
                  <a:srgbClr val="FFFFFF"/>
                </a:highlight>
                <a:latin typeface="tahoma"/>
                <a:ea typeface="tahoma"/>
              </a:rPr>
              <a:t>Data Transformation by log function</a:t>
            </a:r>
          </a:p>
        </p:txBody>
      </p:sp>
      <p:sp>
        <p:nvSpPr>
          <p:cNvPr id="4"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Distribution of Tayes</a:t>
            </a:r>
          </a:p>
        </p:txBody>
      </p:sp>
      <p:pic>
        <p:nvPicPr>
          <p:cNvPr id="5" name="图片 4"/>
          <p:cNvPicPr/>
          <p:nvPr/>
        </p:nvPicPr>
        <p:blipFill>
          <a:blip r:embed="rId2"/>
          <a:stretch/>
        </p:blipFill>
        <p:spPr>
          <a:xfrm>
            <a:off x="5833310" y="2267632"/>
            <a:ext cx="6123634" cy="3505474"/>
          </a:xfrm>
          <a:prstGeom prst="rect">
            <a:avLst/>
          </a:prstGeom>
        </p:spPr>
      </p:pic>
      <p:pic>
        <p:nvPicPr>
          <p:cNvPr id="6" name="图片 5"/>
          <p:cNvPicPr/>
          <p:nvPr/>
        </p:nvPicPr>
        <p:blipFill>
          <a:blip r:embed="rId3"/>
          <a:stretch/>
        </p:blipFill>
        <p:spPr>
          <a:xfrm>
            <a:off x="109565" y="2267632"/>
            <a:ext cx="5804572" cy="35054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Distribution of Tayes</a:t>
            </a:r>
          </a:p>
        </p:txBody>
      </p:sp>
      <p:sp>
        <p:nvSpPr>
          <p:cNvPr id="3" name="文本框 2"/>
          <p:cNvSpPr txBox="1"/>
          <p:nvPr/>
        </p:nvSpPr>
        <p:spPr>
          <a:xfrm>
            <a:off x="859168" y="1626282"/>
            <a:ext cx="10615154" cy="641350"/>
          </a:xfrm>
          <a:prstGeom prst="rect">
            <a:avLst/>
          </a:prstGeom>
          <a:ln w="635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marL="544068" indent="-544068">
              <a:buFont typeface="Zapf Dingbats" charset="0"/>
              <a:buChar char="✧"/>
            </a:pPr>
            <a:r>
              <a:rPr sz="2800" b="0">
                <a:solidFill>
                  <a:srgbClr val="000000"/>
                </a:solidFill>
                <a:highlight>
                  <a:srgbClr val="FFFFFF"/>
                </a:highlight>
                <a:latin typeface="tahoma"/>
                <a:ea typeface="tahoma"/>
              </a:rPr>
              <a:t>Data Transformation by log function</a:t>
            </a:r>
          </a:p>
        </p:txBody>
      </p:sp>
      <p:pic>
        <p:nvPicPr>
          <p:cNvPr id="4" name="图片 3"/>
          <p:cNvPicPr/>
          <p:nvPr/>
        </p:nvPicPr>
        <p:blipFill>
          <a:blip r:embed="rId2"/>
          <a:srcRect l="221" t="1047" b="523"/>
          <a:stretch/>
        </p:blipFill>
        <p:spPr>
          <a:xfrm>
            <a:off x="273487" y="2428927"/>
            <a:ext cx="5733034" cy="3804625"/>
          </a:xfrm>
          <a:prstGeom prst="rect">
            <a:avLst/>
          </a:prstGeom>
        </p:spPr>
      </p:pic>
      <p:pic>
        <p:nvPicPr>
          <p:cNvPr id="5" name="图片 4"/>
          <p:cNvPicPr/>
          <p:nvPr/>
        </p:nvPicPr>
        <p:blipFill>
          <a:blip r:embed="rId3"/>
          <a:srcRect l="1396" b="3011"/>
          <a:stretch/>
        </p:blipFill>
        <p:spPr>
          <a:xfrm>
            <a:off x="6006520" y="2348552"/>
            <a:ext cx="5797225" cy="39653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Distribution of Tayes</a:t>
            </a:r>
          </a:p>
        </p:txBody>
      </p:sp>
      <p:sp>
        <p:nvSpPr>
          <p:cNvPr id="3" name="文本框 2"/>
          <p:cNvSpPr txBox="1"/>
          <p:nvPr/>
        </p:nvSpPr>
        <p:spPr>
          <a:xfrm>
            <a:off x="859168" y="1626282"/>
            <a:ext cx="10615154" cy="641350"/>
          </a:xfrm>
          <a:prstGeom prst="rect">
            <a:avLst/>
          </a:prstGeom>
          <a:ln w="635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marL="544068" indent="-544068">
              <a:buFont typeface="Zapf Dingbats" charset="0"/>
              <a:buChar char="✧"/>
            </a:pPr>
            <a:r>
              <a:rPr sz="2800" b="0">
                <a:solidFill>
                  <a:srgbClr val="000000"/>
                </a:solidFill>
                <a:highlight>
                  <a:srgbClr val="FFFFFF"/>
                </a:highlight>
                <a:latin typeface="tahoma"/>
                <a:ea typeface="tahoma"/>
              </a:rPr>
              <a:t>Data Transformation by log function</a:t>
            </a:r>
          </a:p>
        </p:txBody>
      </p:sp>
      <p:pic>
        <p:nvPicPr>
          <p:cNvPr id="4" name="图片 3"/>
          <p:cNvPicPr/>
          <p:nvPr/>
        </p:nvPicPr>
        <p:blipFill>
          <a:blip r:embed="rId2"/>
          <a:stretch/>
        </p:blipFill>
        <p:spPr>
          <a:xfrm>
            <a:off x="5994868" y="2587240"/>
            <a:ext cx="5930247" cy="3461375"/>
          </a:xfrm>
          <a:prstGeom prst="rect">
            <a:avLst/>
          </a:prstGeom>
        </p:spPr>
      </p:pic>
      <p:pic>
        <p:nvPicPr>
          <p:cNvPr id="5" name="图片 4"/>
          <p:cNvPicPr/>
          <p:nvPr/>
        </p:nvPicPr>
        <p:blipFill>
          <a:blip r:embed="rId3"/>
          <a:stretch/>
        </p:blipFill>
        <p:spPr>
          <a:xfrm>
            <a:off x="502407" y="2620822"/>
            <a:ext cx="5593656" cy="33942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2354" y="1253394"/>
            <a:ext cx="10515600" cy="4351338"/>
          </a:xfrm>
        </p:spPr>
        <p:txBody>
          <a:bodyPr>
            <a:normAutofit/>
          </a:bodyPr>
          <a:lstStyle/>
          <a:p>
            <a:r>
              <a:rPr sz="2650"/>
              <a:t>Assumption:  Gaussian mixture model</a:t>
            </a:r>
          </a:p>
          <a:p>
            <a:r>
              <a:rPr sz="2650"/>
              <a:t>Goal:  </a:t>
            </a:r>
          </a:p>
          <a:p>
            <a:pPr marL="1399032" lvl="2" indent="-466344">
              <a:buFont typeface="Zapf Dingbats" charset="0"/>
              <a:buChar char="✧"/>
            </a:pPr>
            <a:r>
              <a:rPr sz="2400">
                <a:solidFill>
                  <a:srgbClr val="000000"/>
                </a:solidFill>
                <a:latin typeface="微软雅黑"/>
                <a:ea typeface="微软雅黑"/>
              </a:rPr>
              <a:t>estimate the number of clusters (Jiuling)</a:t>
            </a:r>
          </a:p>
          <a:p>
            <a:pPr marL="1399032" lvl="2" indent="-466344">
              <a:buFont typeface="Zapf Dingbats" charset="0"/>
              <a:buChar char="✧"/>
            </a:pPr>
            <a:endParaRPr sz="2400">
              <a:solidFill>
                <a:srgbClr val="000000"/>
              </a:solidFill>
              <a:latin typeface="微软雅黑"/>
              <a:ea typeface="微软雅黑"/>
            </a:endParaRPr>
          </a:p>
          <a:p>
            <a:pPr marL="1399032" lvl="2" indent="-466344">
              <a:buFont typeface="Zapf Dingbats" charset="0"/>
              <a:buChar char="✧"/>
            </a:pPr>
            <a:r>
              <a:rPr sz="2400">
                <a:solidFill>
                  <a:srgbClr val="000000"/>
                </a:solidFill>
                <a:latin typeface="微软雅黑"/>
                <a:ea typeface="微软雅黑"/>
              </a:rPr>
              <a:t>find out the approximate position of each Jiuling</a:t>
            </a:r>
          </a:p>
          <a:p>
            <a:pPr marL="932688" lvl="2" indent="0">
              <a:buNone/>
            </a:pPr>
            <a:endParaRPr sz="2400">
              <a:solidFill>
                <a:srgbClr val="000000"/>
              </a:solidFill>
              <a:latin typeface="微软雅黑"/>
              <a:ea typeface="微软雅黑"/>
            </a:endParaRPr>
          </a:p>
          <a:p>
            <a:pPr marL="1399032" lvl="2" indent="-466344">
              <a:buFont typeface="Zapf Dingbats" charset="0"/>
              <a:buChar char="✧"/>
            </a:pPr>
            <a:r>
              <a:rPr sz="2400">
                <a:solidFill>
                  <a:srgbClr val="000000"/>
                </a:solidFill>
                <a:latin typeface="微软雅黑"/>
                <a:ea typeface="微软雅黑"/>
              </a:rPr>
              <a:t>look for possible improvements based on the result</a:t>
            </a:r>
          </a:p>
          <a:p>
            <a:pPr marL="1143000" lvl="2" indent="-228600">
              <a:buFont typeface="微软雅黑"/>
              <a:buChar char="•"/>
            </a:pPr>
            <a:endParaRPr sz="2400">
              <a:solidFill>
                <a:srgbClr val="000000"/>
              </a:solidFill>
              <a:latin typeface="微软雅黑"/>
              <a:ea typeface="微软雅黑"/>
            </a:endParaRPr>
          </a:p>
        </p:txBody>
      </p:sp>
      <p:sp>
        <p:nvSpPr>
          <p:cNvPr id="4"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EM Clustering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9918" y="1383842"/>
            <a:ext cx="10515600" cy="4351338"/>
          </a:xfrm>
        </p:spPr>
        <p:txBody>
          <a:bodyPr>
            <a:normAutofit/>
          </a:bodyPr>
          <a:lstStyle/>
          <a:p>
            <a:r>
              <a:t>BIC——Bayesian Information Criterion</a:t>
            </a:r>
          </a:p>
        </p:txBody>
      </p:sp>
      <p:pic>
        <p:nvPicPr>
          <p:cNvPr id="4" name="图片 3"/>
          <p:cNvPicPr/>
          <p:nvPr/>
        </p:nvPicPr>
        <p:blipFill>
          <a:blip r:embed="rId3"/>
          <a:stretch/>
        </p:blipFill>
        <p:spPr>
          <a:xfrm>
            <a:off x="-48219" y="2025992"/>
            <a:ext cx="6700130" cy="4027267"/>
          </a:xfrm>
          <a:prstGeom prst="rect">
            <a:avLst/>
          </a:prstGeom>
        </p:spPr>
      </p:pic>
      <p:pic>
        <p:nvPicPr>
          <p:cNvPr id="5" name="图片 4"/>
          <p:cNvPicPr/>
          <p:nvPr/>
        </p:nvPicPr>
        <p:blipFill>
          <a:blip r:embed="rId4"/>
          <a:stretch/>
        </p:blipFill>
        <p:spPr>
          <a:xfrm>
            <a:off x="6009512" y="2180444"/>
            <a:ext cx="6182552" cy="3796403"/>
          </a:xfrm>
          <a:prstGeom prst="rect">
            <a:avLst/>
          </a:prstGeom>
        </p:spPr>
      </p:pic>
      <p:pic>
        <p:nvPicPr>
          <p:cNvPr id="6" name="图片 5"/>
          <p:cNvPicPr/>
          <p:nvPr/>
        </p:nvPicPr>
        <p:blipFill>
          <a:blip r:embed="rId5"/>
          <a:stretch/>
        </p:blipFill>
        <p:spPr>
          <a:xfrm>
            <a:off x="7708746" y="1561368"/>
            <a:ext cx="3898900" cy="368300"/>
          </a:xfrm>
          <a:prstGeom prst="rect">
            <a:avLst/>
          </a:prstGeom>
        </p:spPr>
      </p:pic>
      <p:sp>
        <p:nvSpPr>
          <p:cNvPr id="7"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Analysis</a:t>
            </a:r>
          </a:p>
        </p:txBody>
      </p:sp>
      <p:pic>
        <p:nvPicPr>
          <p:cNvPr id="8" name="图片 7"/>
          <p:cNvPicPr/>
          <p:nvPr/>
        </p:nvPicPr>
        <p:blipFill>
          <a:blip r:embed="rId6"/>
          <a:stretch/>
        </p:blipFill>
        <p:spPr>
          <a:xfrm>
            <a:off x="2566904" y="3658866"/>
            <a:ext cx="2091910" cy="13760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stretch/>
        </p:blipFill>
        <p:spPr>
          <a:xfrm>
            <a:off x="5774102" y="1926880"/>
            <a:ext cx="6417961" cy="3895958"/>
          </a:xfrm>
          <a:prstGeom prst="rect">
            <a:avLst/>
          </a:prstGeom>
        </p:spPr>
      </p:pic>
      <p:sp>
        <p:nvSpPr>
          <p:cNvPr id="3" name="内容占位符 2"/>
          <p:cNvSpPr>
            <a:spLocks noGrp="1"/>
          </p:cNvSpPr>
          <p:nvPr>
            <p:ph idx="1"/>
          </p:nvPr>
        </p:nvSpPr>
        <p:spPr>
          <a:xfrm>
            <a:off x="59883" y="1383842"/>
            <a:ext cx="6571823" cy="4842404"/>
          </a:xfrm>
        </p:spPr>
        <p:txBody>
          <a:bodyPr>
            <a:normAutofit fontScale="90000"/>
          </a:bodyPr>
          <a:lstStyle/>
          <a:p>
            <a:r>
              <a:t>Limitation</a:t>
            </a:r>
          </a:p>
          <a:p>
            <a:pPr marL="685800" lvl="1" indent="-228600">
              <a:buFont typeface="微软雅黑"/>
              <a:buChar char="•"/>
            </a:pPr>
            <a:r>
              <a:rPr sz="2400">
                <a:solidFill>
                  <a:srgbClr val="000000"/>
                </a:solidFill>
                <a:latin typeface="微软雅黑"/>
                <a:ea typeface="微软雅黑"/>
              </a:rPr>
              <a:t>Concentrated distribution of data points  </a:t>
            </a:r>
          </a:p>
          <a:p>
            <a:pPr marL="685800" lvl="1" indent="-228600">
              <a:buFont typeface="微软雅黑"/>
              <a:buChar char="•"/>
            </a:pPr>
            <a:r>
              <a:rPr sz="2400">
                <a:solidFill>
                  <a:srgbClr val="000000"/>
                </a:solidFill>
                <a:latin typeface="微软雅黑"/>
                <a:ea typeface="微软雅黑"/>
              </a:rPr>
              <a:t>Based on nearby Tayes counts, rather than the actual number and location of Tayes</a:t>
            </a:r>
          </a:p>
          <a:p>
            <a:pPr>
              <a:buFont typeface="微软雅黑"/>
              <a:buChar char="•"/>
            </a:pPr>
            <a:r>
              <a:rPr sz="2800">
                <a:solidFill>
                  <a:srgbClr val="000000"/>
                </a:solidFill>
                <a:latin typeface="微软雅黑"/>
                <a:ea typeface="微软雅黑"/>
              </a:rPr>
              <a:t>Possible solution</a:t>
            </a:r>
          </a:p>
          <a:p>
            <a:pPr marL="685800" lvl="1" indent="-228600">
              <a:buFont typeface="微软雅黑"/>
              <a:buChar char="•"/>
            </a:pPr>
            <a:r>
              <a:t>Aggregation of the data</a:t>
            </a:r>
          </a:p>
          <a:p>
            <a:pPr marL="685800" lvl="1" indent="-228600">
              <a:buFont typeface="微软雅黑"/>
              <a:buChar char="•"/>
            </a:pPr>
            <a:r>
              <a:rPr sz="2400">
                <a:solidFill>
                  <a:srgbClr val="000000"/>
                </a:solidFill>
                <a:latin typeface="微软雅黑"/>
                <a:ea typeface="微软雅黑"/>
              </a:rPr>
              <a:t>Estimation of actual number and location </a:t>
            </a:r>
            <a:r>
              <a:rPr lang="zh-CN" sz="2387" b="0" i="0" strike="noStrike" spc="0">
                <a:solidFill>
                  <a:srgbClr val="000000"/>
                </a:solidFill>
                <a:latin typeface="微软雅黑"/>
                <a:ea typeface="微软雅黑"/>
              </a:rPr>
              <a:t>of Tayes</a:t>
            </a:r>
          </a:p>
        </p:txBody>
      </p:sp>
      <p:sp>
        <p:nvSpPr>
          <p:cNvPr id="5" name="标题 1"/>
          <p:cNvSpPr/>
          <p:nvPr/>
        </p:nvSpPr>
        <p:spPr>
          <a:xfrm>
            <a:off x="377932" y="58279"/>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r>
              <a:t>Analysis</a:t>
            </a: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1013</Words>
  <Application>Microsoft Office PowerPoint</Application>
  <PresentationFormat>宽屏</PresentationFormat>
  <Paragraphs>103</Paragraphs>
  <Slides>26</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Zapf Dingbats</vt:lpstr>
      <vt:lpstr>微软雅黑</vt:lpstr>
      <vt:lpstr>tahoma</vt:lpstr>
      <vt:lpstr>Wingdings</vt:lpstr>
      <vt:lpstr>Office 主题​​</vt:lpstr>
      <vt:lpstr>VE414 Project</vt:lpstr>
      <vt:lpstr>PowerPoint 演示文稿</vt:lpstr>
      <vt:lpstr>Distribution of Tayes</vt:lpstr>
      <vt:lpstr>PowerPoint 演示文稿</vt:lpstr>
      <vt:lpstr>Distribution of Tayes</vt:lpstr>
      <vt:lpstr>Distribution of Tayes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about the total number of Jiuling?</vt:lpstr>
      <vt:lpstr>Regular Graham-scan Algorithm</vt:lpstr>
      <vt:lpstr>Modified Graham-scan Algorithm</vt:lpstr>
      <vt:lpstr>Area Estimation</vt:lpstr>
      <vt:lpstr>Area Estimation</vt:lpstr>
      <vt:lpstr>PowerPoint 演示文稿</vt:lpstr>
      <vt:lpstr>What if Jiuling can move?</vt:lpstr>
      <vt:lpstr>And we'll Need:</vt:lpstr>
      <vt:lpstr>Work Distribution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VE414 Project</dc:title>
  <cp:lastModifiedBy>徐晟元</cp:lastModifiedBy>
  <cp:revision>1</cp:revision>
  <dcterms:modified xsi:type="dcterms:W3CDTF">2021-12-07T01:56:25Z</dcterms:modified>
</cp:coreProperties>
</file>